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1722" r:id="rId3"/>
    <p:sldId id="2119" r:id="rId4"/>
    <p:sldId id="2106" r:id="rId5"/>
    <p:sldId id="2107" r:id="rId6"/>
    <p:sldId id="2114" r:id="rId7"/>
    <p:sldId id="2115" r:id="rId8"/>
    <p:sldId id="2108" r:id="rId9"/>
    <p:sldId id="2109" r:id="rId10"/>
    <p:sldId id="2122" r:id="rId11"/>
    <p:sldId id="2116" r:id="rId12"/>
    <p:sldId id="2117" r:id="rId13"/>
    <p:sldId id="2065" r:id="rId14"/>
    <p:sldId id="2076" r:id="rId15"/>
    <p:sldId id="2097" r:id="rId16"/>
    <p:sldId id="2098" r:id="rId17"/>
    <p:sldId id="2062" r:id="rId18"/>
    <p:sldId id="2103" r:id="rId19"/>
    <p:sldId id="2104" r:id="rId20"/>
    <p:sldId id="2061" r:id="rId21"/>
    <p:sldId id="1748" r:id="rId22"/>
    <p:sldId id="2120" r:id="rId23"/>
    <p:sldId id="2066" r:id="rId24"/>
    <p:sldId id="1712" r:id="rId25"/>
    <p:sldId id="2094" r:id="rId26"/>
    <p:sldId id="2095" r:id="rId27"/>
    <p:sldId id="2093" r:id="rId28"/>
    <p:sldId id="2092" r:id="rId29"/>
    <p:sldId id="2121" r:id="rId30"/>
    <p:sldId id="2072" r:id="rId31"/>
    <p:sldId id="2074" r:id="rId32"/>
    <p:sldId id="2063" r:id="rId33"/>
    <p:sldId id="1731" r:id="rId34"/>
    <p:sldId id="2113" r:id="rId35"/>
    <p:sldId id="2096" r:id="rId36"/>
    <p:sldId id="2067" r:id="rId37"/>
    <p:sldId id="2069" r:id="rId38"/>
    <p:sldId id="2123" r:id="rId39"/>
    <p:sldId id="2099" r:id="rId40"/>
    <p:sldId id="2100" r:id="rId41"/>
    <p:sldId id="2118" r:id="rId42"/>
    <p:sldId id="2086" r:id="rId43"/>
    <p:sldId id="2101" r:id="rId44"/>
    <p:sldId id="207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F6B00-86B5-48C6-96B1-EAE9B38846EC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9A8A1-FEEE-4151-A433-E887B93F56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5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7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1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4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1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38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Unit Accounts Receivable. Sum column N and divide it by the sum of column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14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15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42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70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9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66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6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76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5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5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03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2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FF4A-7E97-462B-9BA2-A9A44B429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E5E5A-A275-4FAD-A25B-B17C69ABE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F16DC-D92D-4A6F-AA42-180D9A91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73D5-5DFF-44C5-B801-B1288457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2139F-B2B1-4F80-BA82-92C041EC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3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CC4A-08DF-47D8-81C7-E3C2D5AC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B386A-E56E-4FAD-9C72-DBC00DB34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0D02D-6088-4B81-9FEA-82E3B91C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3BDBB-360D-4FA5-928F-3808E31F9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DA2BC-EDDA-454D-91C6-135128B8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3D84B-9134-4022-B9F7-D03BF57C8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A9B35-64E9-414F-A3A2-7E577EB53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FE1A8-3784-4ED8-B2FC-291A4224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7FEB-F0E6-44BB-B2BE-C4375719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9C3A2-F190-4EF7-AE2E-3BDB23FB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5373-F4DC-402F-86A5-F0B17B4B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71535-2957-41F8-9199-786E7AF6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D8F8-AB22-4621-94CF-20C22AE1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B1A24-8A25-414F-9084-1E345A31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DB44-2879-4CC3-ABF9-6CC9AB06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5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DF18-6000-4A20-B30C-13577E94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F334E-BAB6-4538-9C7C-C2B13DE05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7E15-6243-4471-9D6D-AE417BF4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7392C-6B3A-4DCB-A5FE-74D156D0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0F0-652F-43AF-B338-74F8AD21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0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82EB-57B9-4D82-B7FC-D83026A9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066-AEEF-4F0E-8E06-3926DC6BB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84895-5D7E-48F7-A1D8-8EBAD335F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7FB4A-112C-4004-91D7-A4862907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5078A-B37B-45D4-9D4A-7D40A2BE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3647A-AC4A-4638-8B28-876281FE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1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AC60-FDE3-4567-946B-5B4F01EB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AA39D-551A-49E6-97E0-9A7318EA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74E96-C14B-4B14-9443-B423F1F39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D8F56-199C-4867-BE5A-13849CB0C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BF96A-1781-474F-B903-5B2A8C469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17FDE-0FF5-4B04-B83E-1623193B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BD68B-A444-4DE1-9AF8-8017B56E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07B32-E81D-4135-9115-F7D83000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7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2D9F-D1FB-4E3D-A2FE-82B035E7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F9AFC-2D2D-49FA-8B2A-C4C6E03E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989D1-E04A-4DA9-B4A9-1E70216C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D8D16-B18C-4567-8A40-C09CDA7D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CCF73-2A43-44C8-A041-B3081F95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D7F29-C92A-494F-9F7D-9EE3055C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5608-7EED-41DE-A7CB-4FEA1021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5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6BA1-3C6C-4AD6-8B38-607A0E90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89E3-2319-4EFC-AAFF-27DA5294A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8C09A-F7F7-4031-86BC-EF4CF85E5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46D6D-76B2-4726-B41A-C94101E6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2C31B-F43E-48B1-90FF-55E12651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9F71D-604C-4431-B743-289EA60A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7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18FD-E6AC-4A1B-B80D-E83C5BCD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9F63F-F175-488E-98EE-EDE3E913B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BE907-55FB-4330-BB94-29206A182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3BADA-59E3-4090-AFF4-86D59151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1D355-3543-4944-91FC-FD7B2929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05170-A314-447B-850F-F87066CA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2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465E5-F2D7-48D6-9277-28900970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CBECF-C7E1-4D52-97FF-8A26CE08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113EB-A3E4-4A18-9A51-06E3ECF74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8986-6867-46DF-B9DC-AC67C7B4336F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3BF80-0F0C-4C55-88AA-F7EDAB401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6A096-F092-4736-B60C-DDD9E4267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6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rails-end.co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trails-end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6AD6F89D-BBD8-BA88-6AD5-2208B3B4D3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069A7-5CC3-F489-5A78-48845ED2FB55}"/>
              </a:ext>
            </a:extLst>
          </p:cNvPr>
          <p:cNvSpPr txBox="1"/>
          <p:nvPr/>
        </p:nvSpPr>
        <p:spPr>
          <a:xfrm>
            <a:off x="2428875" y="3143250"/>
            <a:ext cx="7122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Crossroads of America Council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Indianapolis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79107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B50C3-30B3-0FE5-C8FE-8122536D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412" y="304800"/>
            <a:ext cx="48291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1853ADB-018B-A853-5647-4222A730E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DB890-B547-3827-13CF-01CD538F71BA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 Successful Sale</a:t>
            </a:r>
          </a:p>
        </p:txBody>
      </p:sp>
    </p:spTree>
    <p:extLst>
      <p:ext uri="{BB962C8B-B14F-4D97-AF65-F5344CB8AC3E}">
        <p14:creationId xmlns:p14="http://schemas.microsoft.com/office/powerpoint/2010/main" val="265582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C84132-8AB8-BCC7-5202-169024243C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5AB4C-D085-9266-C1C8-D838451F1419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 Successful Sale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1DB7B-78DA-966D-AEA5-2A60ED35E7AE}"/>
              </a:ext>
            </a:extLst>
          </p:cNvPr>
          <p:cNvSpPr txBox="1"/>
          <p:nvPr/>
        </p:nvSpPr>
        <p:spPr>
          <a:xfrm>
            <a:off x="506625" y="3076833"/>
            <a:ext cx="548640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Always wear your uniform, where appropriate.</a:t>
            </a:r>
          </a:p>
        </p:txBody>
      </p:sp>
    </p:spTree>
    <p:extLst>
      <p:ext uri="{BB962C8B-B14F-4D97-AF65-F5344CB8AC3E}">
        <p14:creationId xmlns:p14="http://schemas.microsoft.com/office/powerpoint/2010/main" val="140822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9B3C6D9-8AEC-7FB5-1ADE-C3BAFC466A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8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EB1A425-3A35-F5CB-A069-D22628360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Ways to Sell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</p:spTree>
    <p:extLst>
      <p:ext uri="{BB962C8B-B14F-4D97-AF65-F5344CB8AC3E}">
        <p14:creationId xmlns:p14="http://schemas.microsoft.com/office/powerpoint/2010/main" val="99087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325344" y="2605311"/>
            <a:ext cx="5149516" cy="1647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Helvetica" pitchFamily="2" charset="0"/>
              </a:rPr>
              <a:t>2022 Trail’s End Tech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D6BFF4-7D0C-18ED-8712-56F4A7491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7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58959EE-4C7B-F7E6-7C3C-19D6C9116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46145" y="296861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Unit Leader Portal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E17C9-EAC9-4ECF-A8B2-01DD82173A31}"/>
              </a:ext>
            </a:extLst>
          </p:cNvPr>
          <p:cNvSpPr txBox="1"/>
          <p:nvPr/>
        </p:nvSpPr>
        <p:spPr>
          <a:xfrm>
            <a:off x="435728" y="1283731"/>
            <a:ext cx="115778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Unit Leader Portal is now mobile-friendly where Units can access the portal while at a storefront or on the go. 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Units can manage their entire sale from their phone.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Note: The Trail’s End App is just for Scouts. You will access the Unit Leader Portal at 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www.trails-end.com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through the browser on your mobile device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, not through an App.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24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D1603F-64F7-3E9D-F7D1-90B25BDDE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Unit Leader Portal</a:t>
            </a:r>
          </a:p>
        </p:txBody>
      </p:sp>
    </p:spTree>
    <p:extLst>
      <p:ext uri="{BB962C8B-B14F-4D97-AF65-F5344CB8AC3E}">
        <p14:creationId xmlns:p14="http://schemas.microsoft.com/office/powerpoint/2010/main" val="178185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App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C7779F-3B92-7FC7-621C-FB15064F14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3DA6FAC5-9447-019F-D2DE-AF9294EFB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App</a:t>
            </a:r>
          </a:p>
        </p:txBody>
      </p:sp>
    </p:spTree>
    <p:extLst>
      <p:ext uri="{BB962C8B-B14F-4D97-AF65-F5344CB8AC3E}">
        <p14:creationId xmlns:p14="http://schemas.microsoft.com/office/powerpoint/2010/main" val="171435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27BE23F-4ADE-DB4B-0A8A-5EA1794517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29EAB-06D0-4EEC-897F-7580C2E74D21}"/>
              </a:ext>
            </a:extLst>
          </p:cNvPr>
          <p:cNvSpPr txBox="1"/>
          <p:nvPr/>
        </p:nvSpPr>
        <p:spPr>
          <a:xfrm>
            <a:off x="183123" y="2823624"/>
            <a:ext cx="11825754" cy="187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District Kernel:			Name; (123) 123-1234; Email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District Kernel:			Name; (123) 123-1234; Email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District Kernel:			Name; (123) 123-1234; Email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District Kernel:			Name; (123) 123-1234; Email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District Kernel:			Name; (123) 123-1234; Email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7E281-FE97-4E94-8F8F-F7DEF8C43A73}"/>
              </a:ext>
            </a:extLst>
          </p:cNvPr>
          <p:cNvSpPr txBox="1"/>
          <p:nvPr/>
        </p:nvSpPr>
        <p:spPr>
          <a:xfrm>
            <a:off x="697019" y="1720288"/>
            <a:ext cx="10782610" cy="1647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latin typeface="Helvetica" pitchFamily="2" charset="0"/>
              </a:rPr>
              <a:t>Crossroads of America Council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DB0EF-015A-49C1-ABE6-A0218CEFF1B0}"/>
              </a:ext>
            </a:extLst>
          </p:cNvPr>
          <p:cNvSpPr txBox="1"/>
          <p:nvPr/>
        </p:nvSpPr>
        <p:spPr>
          <a:xfrm>
            <a:off x="234742" y="299763"/>
            <a:ext cx="7114013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Your Popcorn Team</a:t>
            </a:r>
          </a:p>
        </p:txBody>
      </p:sp>
    </p:spTree>
    <p:extLst>
      <p:ext uri="{BB962C8B-B14F-4D97-AF65-F5344CB8AC3E}">
        <p14:creationId xmlns:p14="http://schemas.microsoft.com/office/powerpoint/2010/main" val="149066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184E988-6ACD-26FE-FEC2-147FA0875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Storefronts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C5287-7A01-4B1A-AF89-35616E6912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69" y="1630288"/>
            <a:ext cx="6183021" cy="495929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79E8FB-4DF0-4A14-909A-75A9B48088AD}"/>
              </a:ext>
            </a:extLst>
          </p:cNvPr>
          <p:cNvSpPr/>
          <p:nvPr/>
        </p:nvSpPr>
        <p:spPr>
          <a:xfrm>
            <a:off x="187153" y="5496128"/>
            <a:ext cx="2137758" cy="109875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DBC32DB-3AD0-41B4-BAD2-D98212B67D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740" y="2085057"/>
            <a:ext cx="4468017" cy="39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9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748DC45-B075-C954-4EE5-9FDCDB9096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Storefront Scheduling 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7E075-0DE6-F4D2-D830-14A18CDB7524}"/>
              </a:ext>
            </a:extLst>
          </p:cNvPr>
          <p:cNvSpPr txBox="1"/>
          <p:nvPr/>
        </p:nvSpPr>
        <p:spPr>
          <a:xfrm>
            <a:off x="5857101" y="4337222"/>
            <a:ext cx="584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27,000 Hours Booked!</a:t>
            </a:r>
          </a:p>
          <a:p>
            <a:endParaRPr lang="en-US" sz="1200" b="1" dirty="0"/>
          </a:p>
          <a:p>
            <a:r>
              <a:rPr lang="en-US" sz="1700" b="1" dirty="0"/>
              <a:t>Kroger locations available September 23-25</a:t>
            </a:r>
          </a:p>
        </p:txBody>
      </p:sp>
    </p:spTree>
    <p:extLst>
      <p:ext uri="{BB962C8B-B14F-4D97-AF65-F5344CB8AC3E}">
        <p14:creationId xmlns:p14="http://schemas.microsoft.com/office/powerpoint/2010/main" val="49455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3B8263A-D641-3B69-0AC1-CDDD72B4DF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86056-D5F4-5FEE-D7B5-E732D7D72F6F}"/>
              </a:ext>
            </a:extLst>
          </p:cNvPr>
          <p:cNvSpPr txBox="1"/>
          <p:nvPr/>
        </p:nvSpPr>
        <p:spPr>
          <a:xfrm>
            <a:off x="509378" y="2378802"/>
            <a:ext cx="111732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Mon	7/18	  Top Selling Units (sold $10k+ last year), 1 pick in district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Tue	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7/19	  </a:t>
            </a: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Top Selling Units (sold $10k+ last year), 2 picks in district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Wed	7/20	  All Units, 1 pick in district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Thu	7/21	  All Units, 2 picks in district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Fri		7/22	  All Units, 4 picks in district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Sat	7/23	  All Units, unlimited picks in Council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955BF-0079-9EE5-A1D0-9F7FE264BDF2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Reserving Storefronts</a:t>
            </a:r>
          </a:p>
        </p:txBody>
      </p:sp>
    </p:spTree>
    <p:extLst>
      <p:ext uri="{BB962C8B-B14F-4D97-AF65-F5344CB8AC3E}">
        <p14:creationId xmlns:p14="http://schemas.microsoft.com/office/powerpoint/2010/main" val="279924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D2F6883-1072-41F2-00E1-C91807DE3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4A77624-B64F-005C-BE68-8F86F4316B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13767-D6AF-4A64-88E3-3CE7B66B6FBF}"/>
              </a:ext>
            </a:extLst>
          </p:cNvPr>
          <p:cNvSpPr txBox="1"/>
          <p:nvPr/>
        </p:nvSpPr>
        <p:spPr>
          <a:xfrm>
            <a:off x="74485" y="299763"/>
            <a:ext cx="11067996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Webinars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07938-4DEF-FACB-300E-11045049759D}"/>
              </a:ext>
            </a:extLst>
          </p:cNvPr>
          <p:cNvSpPr txBox="1"/>
          <p:nvPr/>
        </p:nvSpPr>
        <p:spPr>
          <a:xfrm>
            <a:off x="607002" y="4223385"/>
            <a:ext cx="7275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Register at: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https://www.trails-end.com/webinars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ACB2C-B1C7-B8B9-6BE2-629D56063D98}"/>
              </a:ext>
            </a:extLst>
          </p:cNvPr>
          <p:cNvSpPr txBox="1"/>
          <p:nvPr/>
        </p:nvSpPr>
        <p:spPr>
          <a:xfrm>
            <a:off x="387376" y="1622784"/>
            <a:ext cx="7494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Registration site is open for training!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New and existing unit kernels are encouraged to attend.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First session launches on July 9.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4E6274F-AB07-5C20-2AF2-E9D8F0CA4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79" y="1529830"/>
            <a:ext cx="3707133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0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47427F0-6EEC-911F-F37D-FD0E11CA08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13767-D6AF-4A64-88E3-3CE7B66B6FBF}"/>
              </a:ext>
            </a:extLst>
          </p:cNvPr>
          <p:cNvSpPr txBox="1"/>
          <p:nvPr/>
        </p:nvSpPr>
        <p:spPr>
          <a:xfrm>
            <a:off x="74485" y="299763"/>
            <a:ext cx="11067996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Webinars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0FB26-8624-9A3A-1828-E873B7B8BC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9" y="1412377"/>
            <a:ext cx="11906862" cy="52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7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00FAA6-ACEA-5439-3E47-159555D529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13767-D6AF-4A64-88E3-3CE7B66B6FBF}"/>
              </a:ext>
            </a:extLst>
          </p:cNvPr>
          <p:cNvSpPr txBox="1"/>
          <p:nvPr/>
        </p:nvSpPr>
        <p:spPr>
          <a:xfrm>
            <a:off x="74485" y="299763"/>
            <a:ext cx="11067996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Open Office Hours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ACB2C-B1C7-B8B9-6BE2-629D56063D98}"/>
              </a:ext>
            </a:extLst>
          </p:cNvPr>
          <p:cNvSpPr txBox="1"/>
          <p:nvPr/>
        </p:nvSpPr>
        <p:spPr>
          <a:xfrm>
            <a:off x="387376" y="1622784"/>
            <a:ext cx="114172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Have a question or a few?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Swing by our Trail's End Popcorn Community Facebook page every </a:t>
            </a: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Wednesday starting Wednesday, July 27th at 7pm EST </a:t>
            </a: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through</a:t>
            </a: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Wednesday, November 9th at 7pm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we'll be LIVE to help answer any questions that come through. </a:t>
            </a:r>
          </a:p>
          <a:p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office hours are in addition to the Customer Support email + Social Media platform support outlets provided.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17906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5BE55C-5240-1DCA-D501-9C9DE319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9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07E94B-5A8B-9BE2-590D-576D6AE25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3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82762E2-15A1-88D4-69F2-010F1C594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32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76137" y="446522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Council Bonus Experience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D7B45-C644-5F32-6FE4-581F1313FA58}"/>
              </a:ext>
            </a:extLst>
          </p:cNvPr>
          <p:cNvSpPr/>
          <p:nvPr/>
        </p:nvSpPr>
        <p:spPr>
          <a:xfrm>
            <a:off x="625268" y="1741687"/>
            <a:ext cx="6047381" cy="25137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12626">
              <a:lnSpc>
                <a:spcPct val="80000"/>
              </a:lnSpc>
              <a:defRPr sz="1800"/>
            </a:pPr>
            <a:r>
              <a:rPr lang="en-US" sz="3200" b="1" kern="0" dirty="0">
                <a:solidFill>
                  <a:srgbClr val="FF0000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TOP 20 SELLING SCOUTS</a:t>
            </a:r>
          </a:p>
          <a:p>
            <a:pPr defTabSz="412626">
              <a:lnSpc>
                <a:spcPct val="80000"/>
              </a:lnSpc>
              <a:defRPr sz="1800"/>
            </a:pPr>
            <a:endParaRPr lang="en-US" sz="2400" b="1" kern="0" dirty="0">
              <a:solidFill>
                <a:srgbClr val="FF0000"/>
              </a:solidFill>
              <a:latin typeface="Arial Black" panose="020B0A04020102020204" pitchFamily="34" charset="0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defTabSz="412626">
              <a:lnSpc>
                <a:spcPct val="80000"/>
              </a:lnSpc>
              <a:defRPr sz="1800"/>
            </a:pPr>
            <a:r>
              <a:rPr lang="en-US" sz="2800" b="1" kern="0" dirty="0"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DAVE &amp; BUSTER’S</a:t>
            </a:r>
          </a:p>
          <a:p>
            <a:pPr defTabSz="412626">
              <a:lnSpc>
                <a:spcPct val="80000"/>
              </a:lnSpc>
              <a:defRPr sz="1800"/>
            </a:pPr>
            <a:endParaRPr lang="en-US" sz="2800" b="1" kern="0" dirty="0">
              <a:latin typeface="Arial Black" panose="020B0A04020102020204" pitchFamily="34" charset="0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marL="457200" indent="-457200" defTabSz="412626">
              <a:lnSpc>
                <a:spcPct val="8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kern="0" dirty="0"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Recognition</a:t>
            </a:r>
          </a:p>
          <a:p>
            <a:pPr marL="457200" indent="-457200" defTabSz="412626">
              <a:lnSpc>
                <a:spcPct val="8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kern="0" dirty="0"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Food</a:t>
            </a:r>
          </a:p>
          <a:p>
            <a:pPr marL="457200" indent="-457200" defTabSz="412626">
              <a:lnSpc>
                <a:spcPct val="8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kern="0" dirty="0"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Games</a:t>
            </a:r>
          </a:p>
        </p:txBody>
      </p:sp>
      <p:pic>
        <p:nvPicPr>
          <p:cNvPr id="10" name="Picture 9" descr="A picture containing text, outdoor, sign, dish&#10;&#10;Description automatically generated">
            <a:extLst>
              <a:ext uri="{FF2B5EF4-FFF2-40B4-BE49-F238E27FC236}">
                <a16:creationId xmlns:a16="http://schemas.microsoft.com/office/drawing/2014/main" id="{DC6D5F34-3B0D-E131-73CE-54AE38519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6" y="4284984"/>
            <a:ext cx="2452072" cy="2452072"/>
          </a:xfrm>
          <a:prstGeom prst="rect">
            <a:avLst/>
          </a:prstGeom>
        </p:spPr>
      </p:pic>
      <p:pic>
        <p:nvPicPr>
          <p:cNvPr id="1028" name="Picture 4" descr="Dave &amp; Buster's gains an extra life as part of Epic Games' new campus |  Shacknews">
            <a:extLst>
              <a:ext uri="{FF2B5EF4-FFF2-40B4-BE49-F238E27FC236}">
                <a16:creationId xmlns:a16="http://schemas.microsoft.com/office/drawing/2014/main" id="{4B562606-BDEE-27D9-AFA3-8C908729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78" y="1827554"/>
            <a:ext cx="4877896" cy="274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ve &amp; Buster's shares jump as revamped menu, new games boost sales">
            <a:extLst>
              <a:ext uri="{FF2B5EF4-FFF2-40B4-BE49-F238E27FC236}">
                <a16:creationId xmlns:a16="http://schemas.microsoft.com/office/drawing/2014/main" id="{9967873B-CB5C-6C10-E595-5827D515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34" y="3567861"/>
            <a:ext cx="4542536" cy="30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517B6-F698-0362-7296-480E21658658}"/>
              </a:ext>
            </a:extLst>
          </p:cNvPr>
          <p:cNvSpPr txBox="1"/>
          <p:nvPr/>
        </p:nvSpPr>
        <p:spPr>
          <a:xfrm>
            <a:off x="8922936" y="4842355"/>
            <a:ext cx="2956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Top 1-2 from the district if 1 Scout does not make the top 20 in the council</a:t>
            </a:r>
          </a:p>
        </p:txBody>
      </p:sp>
    </p:spTree>
    <p:extLst>
      <p:ext uri="{BB962C8B-B14F-4D97-AF65-F5344CB8AC3E}">
        <p14:creationId xmlns:p14="http://schemas.microsoft.com/office/powerpoint/2010/main" val="363122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27BE23F-4ADE-DB4B-0A8A-5EA1794517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29EAB-06D0-4EEC-897F-7580C2E74D21}"/>
              </a:ext>
            </a:extLst>
          </p:cNvPr>
          <p:cNvSpPr txBox="1"/>
          <p:nvPr/>
        </p:nvSpPr>
        <p:spPr>
          <a:xfrm>
            <a:off x="183123" y="2811267"/>
            <a:ext cx="11825754" cy="187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Council Staff Advisor:	     	Doug Band; (317) 813-7131; doband@crossroadsbsa.org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Council Asst Staff Advisor:	Jordan Sandoe; (317)-813-7125: jorsand@crossroadsbsa.org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Council Kernel:		Mike Pell; (708) 218-8865; pelongo@gmail.com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Council Customer Service:	Cindy Grimes; (317) 813-7091; popcorn@crossroadsbsa.org</a:t>
            </a:r>
          </a:p>
          <a:p>
            <a:pPr>
              <a:lnSpc>
                <a:spcPct val="107000"/>
              </a:lnSpc>
            </a:pPr>
            <a:r>
              <a:rPr lang="en-US" sz="2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Trail’s End Sales Manager:	Adam Walden; (317) 432-6899; adam.walden@trails-end.com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7E281-FE97-4E94-8F8F-F7DEF8C43A73}"/>
              </a:ext>
            </a:extLst>
          </p:cNvPr>
          <p:cNvSpPr txBox="1"/>
          <p:nvPr/>
        </p:nvSpPr>
        <p:spPr>
          <a:xfrm>
            <a:off x="697019" y="1720288"/>
            <a:ext cx="10782610" cy="1647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latin typeface="Helvetica" pitchFamily="2" charset="0"/>
              </a:rPr>
              <a:t>Crossroads of America Council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DB0EF-015A-49C1-ABE6-A0218CEFF1B0}"/>
              </a:ext>
            </a:extLst>
          </p:cNvPr>
          <p:cNvSpPr txBox="1"/>
          <p:nvPr/>
        </p:nvSpPr>
        <p:spPr>
          <a:xfrm>
            <a:off x="234742" y="299763"/>
            <a:ext cx="7114013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Your Popcorn Team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F6BD4-FA83-29FE-B17D-49342F1253D0}"/>
              </a:ext>
            </a:extLst>
          </p:cNvPr>
          <p:cNvSpPr txBox="1"/>
          <p:nvPr/>
        </p:nvSpPr>
        <p:spPr>
          <a:xfrm>
            <a:off x="183122" y="5388337"/>
            <a:ext cx="11825753" cy="115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More Resources &amp; Support Available at…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Trail’s End Customer Service: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3"/>
              </a:rPr>
              <a:t>support@trails-end.com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Trail’s End Facebook Group:	  Text FACEBOOK to 62771</a:t>
            </a:r>
          </a:p>
        </p:txBody>
      </p:sp>
    </p:spTree>
    <p:extLst>
      <p:ext uri="{BB962C8B-B14F-4D97-AF65-F5344CB8AC3E}">
        <p14:creationId xmlns:p14="http://schemas.microsoft.com/office/powerpoint/2010/main" val="12530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8D4D42E-806D-C39E-E3D8-0E2373FC61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36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A957CD-00CA-1B59-E5EB-588A5CFCE1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Economic Factors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DE802-629A-4CFB-BFC2-2941D0108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76" y="2363381"/>
            <a:ext cx="4696777" cy="38858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7FB0EBE-D1D6-4B46-8E0E-F7355F8687DF}"/>
              </a:ext>
            </a:extLst>
          </p:cNvPr>
          <p:cNvGraphicFramePr>
            <a:graphicFrameLocks noGrp="1"/>
          </p:cNvGraphicFramePr>
          <p:nvPr/>
        </p:nvGraphicFramePr>
        <p:xfrm>
          <a:off x="2250685" y="1481659"/>
          <a:ext cx="844566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1952">
                  <a:extLst>
                    <a:ext uri="{9D8B030D-6E8A-4147-A177-3AD203B41FA5}">
                      <a16:colId xmlns:a16="http://schemas.microsoft.com/office/drawing/2014/main" val="409491727"/>
                    </a:ext>
                  </a:extLst>
                </a:gridCol>
                <a:gridCol w="1023716">
                  <a:extLst>
                    <a:ext uri="{9D8B030D-6E8A-4147-A177-3AD203B41FA5}">
                      <a16:colId xmlns:a16="http://schemas.microsoft.com/office/drawing/2014/main" val="20546651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 u="none" dirty="0">
                          <a:solidFill>
                            <a:schemeClr val="tx1"/>
                          </a:solidFill>
                          <a:effectLst/>
                        </a:rPr>
                        <a:t>Product cost increases since January 2020:</a:t>
                      </a:r>
                      <a:endParaRPr lang="en-US" sz="28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1" u="sng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430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611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ADEFF96-53AD-8921-B6DB-4EA2DA5018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1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AF021D-3C3C-4163-933E-A55E2F4CA5DE}"/>
              </a:ext>
            </a:extLst>
          </p:cNvPr>
          <p:cNvSpPr txBox="1"/>
          <p:nvPr/>
        </p:nvSpPr>
        <p:spPr>
          <a:xfrm>
            <a:off x="234742" y="299763"/>
            <a:ext cx="7114013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Traditional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13B24-5F41-C418-AFB1-BEEBDC028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2" y="107930"/>
            <a:ext cx="11711335" cy="66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74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6FCB4C5-ED6D-2032-871C-FC15D80727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9E220A-044A-435C-9184-FD68547F6DFA}"/>
              </a:ext>
            </a:extLst>
          </p:cNvPr>
          <p:cNvSpPr/>
          <p:nvPr/>
        </p:nvSpPr>
        <p:spPr>
          <a:xfrm>
            <a:off x="-288762" y="2622025"/>
            <a:ext cx="331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F021D-3C3C-4163-933E-A55E2F4CA5DE}"/>
              </a:ext>
            </a:extLst>
          </p:cNvPr>
          <p:cNvSpPr txBox="1"/>
          <p:nvPr/>
        </p:nvSpPr>
        <p:spPr>
          <a:xfrm>
            <a:off x="234742" y="299763"/>
            <a:ext cx="839804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Additional Online Products 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D0A76-8CB2-426A-8E10-43941D37FDB6}"/>
              </a:ext>
            </a:extLst>
          </p:cNvPr>
          <p:cNvSpPr txBox="1"/>
          <p:nvPr/>
        </p:nvSpPr>
        <p:spPr>
          <a:xfrm>
            <a:off x="6590708" y="6352076"/>
            <a:ext cx="444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 Providing supply chain issues are minimized</a:t>
            </a:r>
          </a:p>
        </p:txBody>
      </p:sp>
    </p:spTree>
    <p:extLst>
      <p:ext uri="{BB962C8B-B14F-4D97-AF65-F5344CB8AC3E}">
        <p14:creationId xmlns:p14="http://schemas.microsoft.com/office/powerpoint/2010/main" val="2441121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EDE7731-A660-CD8B-F76D-ECB0F53243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2022 Product Allergens 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8A5E952-9D37-67FA-B8A1-CCA02D16B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77" y="1494692"/>
            <a:ext cx="9900845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0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62D353E-CA2E-8FD1-4C4E-6709EA0B0E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1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E161FFD-2913-B34F-FCEA-7C0F828899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4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Ordering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B9D6C-977E-D9F1-C96B-C5606AB5E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446" y="1461283"/>
            <a:ext cx="2853942" cy="53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84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8BD840-B1BC-1C51-9172-48C3448FDDB4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Key Dates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4C86DF09-0621-2B54-230C-1FD28AE3CA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3" y="-15950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DA5947-A3B4-1E97-DE33-E71082E9EEDB}"/>
              </a:ext>
            </a:extLst>
          </p:cNvPr>
          <p:cNvSpPr txBox="1"/>
          <p:nvPr/>
        </p:nvSpPr>
        <p:spPr>
          <a:xfrm>
            <a:off x="427035" y="159503"/>
            <a:ext cx="921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Distribution Sites for Initial and Final Order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13A39-853B-1878-BB0B-D3EC3D0B3100}"/>
              </a:ext>
            </a:extLst>
          </p:cNvPr>
          <p:cNvSpPr txBox="1"/>
          <p:nvPr/>
        </p:nvSpPr>
        <p:spPr>
          <a:xfrm>
            <a:off x="924028" y="2355457"/>
            <a:ext cx="110282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Community Christian Church 		3672 Western Ave, Connersville IN</a:t>
            </a:r>
          </a:p>
          <a:p>
            <a:r>
              <a:rPr lang="en-US" sz="2800" dirty="0"/>
              <a:t>Distributors Terminal			1441 Aberdeen St., Terre Haute IN</a:t>
            </a:r>
          </a:p>
          <a:p>
            <a:r>
              <a:rPr lang="en-US" sz="2800" dirty="0"/>
              <a:t>Fischar Inc.					3387 S 375 E, Shelbyville IN</a:t>
            </a:r>
          </a:p>
          <a:p>
            <a:r>
              <a:rPr lang="en-US" sz="2800" dirty="0"/>
              <a:t>IDS Warehouse				9431 </a:t>
            </a:r>
            <a:r>
              <a:rPr lang="en-US" sz="2800" dirty="0" err="1"/>
              <a:t>Allpoints</a:t>
            </a:r>
            <a:r>
              <a:rPr lang="en-US" sz="2800" dirty="0"/>
              <a:t> Pkwy, Plainfield IN</a:t>
            </a:r>
          </a:p>
          <a:p>
            <a:r>
              <a:rPr lang="en-US" sz="2800" dirty="0"/>
              <a:t>Second Harvest Food Bank		6621 N. Old State Rd., Muncie IN</a:t>
            </a:r>
          </a:p>
          <a:p>
            <a:r>
              <a:rPr lang="en-US" sz="2800" dirty="0"/>
              <a:t>SMC						10100 SMC Blvd, Noblesville 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5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95DD3DEB-413F-1D02-B8D5-406CA3FAB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66DCBD5-24BC-4270-54A7-8F7FEEAF0D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8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29B2E2A-3295-8221-53B0-B98FC6363C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61E04-147F-28F6-F2EF-FEF16696ECD2}"/>
              </a:ext>
            </a:extLst>
          </p:cNvPr>
          <p:cNvSpPr txBox="1"/>
          <p:nvPr/>
        </p:nvSpPr>
        <p:spPr>
          <a:xfrm>
            <a:off x="735045" y="1522097"/>
            <a:ext cx="106208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7/31: Initial Order due</a:t>
            </a:r>
          </a:p>
          <a:p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8/13: Scout Popcorn Festival at Camp Belzer from noon-4:00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8/19: Initial Order pick-up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Sundays by midnight: Weekly Replenishment Orders due</a:t>
            </a:r>
          </a:p>
          <a:p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Thursdays: Replenishment pick-ups at IDS and Camp Belzer</a:t>
            </a:r>
          </a:p>
          <a:p>
            <a:endParaRPr lang="en-US" sz="2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10/23: Final Order due</a:t>
            </a:r>
            <a:endParaRPr lang="en-US" sz="2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11/10: Final Order pick-up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11/10: Final Payments and Rewards Orders </a:t>
            </a:r>
            <a:r>
              <a:rPr lang="en-US" sz="2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due</a:t>
            </a:r>
            <a:endParaRPr lang="en-US" sz="28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37A82-6172-8B0D-9A15-313F156779D5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180668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3B8263A-D641-3B69-0AC1-CDDD72B4DF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AEFB3-BCF8-AEEF-2DEB-A3827A7CBDF1}"/>
              </a:ext>
            </a:extLst>
          </p:cNvPr>
          <p:cNvSpPr txBox="1"/>
          <p:nvPr/>
        </p:nvSpPr>
        <p:spPr>
          <a:xfrm>
            <a:off x="1992216" y="1527811"/>
            <a:ext cx="8207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Weekly Replenishment Orders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86056-D5F4-5FEE-D7B5-E732D7D72F6F}"/>
              </a:ext>
            </a:extLst>
          </p:cNvPr>
          <p:cNvSpPr txBox="1"/>
          <p:nvPr/>
        </p:nvSpPr>
        <p:spPr>
          <a:xfrm>
            <a:off x="1011184" y="2334119"/>
            <a:ext cx="101696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Aug 28	   Replenishment #1 (pick-up on Sep 1)</a:t>
            </a:r>
          </a:p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Sep 4	   Replenishment #2 (pick-up on Sep 8)</a:t>
            </a:r>
          </a:p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Sep 11	   Replenishment #3 (pick-up on Sep 15)</a:t>
            </a:r>
          </a:p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Sep 18	   Replenishment #4 (pick-up on Sep 22)</a:t>
            </a:r>
          </a:p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Sep 25	   Replenishment #5 (pick-up on Sep 29)</a:t>
            </a:r>
          </a:p>
          <a:p>
            <a:pPr lvl="1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Oct 2	   Replenishment #6 (pick-up on Oct 6)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No returns: 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please replenish inventory as you go and use unit-to-unit transfers as needed.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955BF-0079-9EE5-A1D0-9F7FE264BDF2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988776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82762E2-15A1-88D4-69F2-010F1C594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76137" y="446522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Commission Structure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84E8BE-1DE5-E14E-52B8-E6F6FFAE8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1635"/>
              </p:ext>
            </p:extLst>
          </p:nvPr>
        </p:nvGraphicFramePr>
        <p:xfrm>
          <a:off x="1219200" y="1790204"/>
          <a:ext cx="9753600" cy="443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070390903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3107394895"/>
                    </a:ext>
                  </a:extLst>
                </a:gridCol>
              </a:tblGrid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Commission Type: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Commission Percentage:</a:t>
                      </a:r>
                      <a:endParaRPr lang="en-US" sz="2400" b="1" kern="1200" dirty="0">
                        <a:solidFill>
                          <a:srgbClr val="002060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02947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Traditional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charset="0"/>
                          <a:ea typeface="Arial Black" charset="0"/>
                          <a:cs typeface="Arial Black" charset="0"/>
                        </a:rPr>
                        <a:t>33%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63494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5% Sales Growth Over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2450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1" algn="l"/>
                      <a:endParaRPr lang="en-US" sz="1800" b="0" kern="12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487850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Sell $20k - $29,999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910928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Sell $30k - $39,999               - OR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39986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lvl="1" algn="l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Sell $40k+                             - OR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4%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528970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Arial Black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508934"/>
                  </a:ext>
                </a:extLst>
              </a:tr>
              <a:tr h="508743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Online Direct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 Black" charset="0"/>
                        </a:rPr>
                        <a:t>35%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713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10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BE3039-C908-82E1-9B2A-66AFBED37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3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465CA526-5173-FE57-314B-F2D82AC1E6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5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31B353-E0BD-C752-4A1F-68AA85E106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5" y="991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8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1839CF-F936-477A-B4EE-967CD4670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A71B-CCC6-033D-2984-48D6EC8CEC71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Why Popcorn?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7EE5C1C-7915-9A0A-A1B7-944F7C6D0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697" r="61284"/>
          <a:stretch/>
        </p:blipFill>
        <p:spPr>
          <a:xfrm>
            <a:off x="0" y="3557120"/>
            <a:ext cx="4720281" cy="29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1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7ABC4B9B-CA62-C82C-43D6-5BE4E16C4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58959EE-4C7B-F7E6-7C3C-19D6C9116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46145" y="296861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Message to Parents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A393CFB-F503-7225-AF1B-35B94E7B6D28}"/>
              </a:ext>
            </a:extLst>
          </p:cNvPr>
          <p:cNvSpPr txBox="1">
            <a:spLocks/>
          </p:cNvSpPr>
          <p:nvPr/>
        </p:nvSpPr>
        <p:spPr>
          <a:xfrm>
            <a:off x="652020" y="1589810"/>
            <a:ext cx="10887960" cy="5187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No out-of-pocket-expense to enjoy 12 months of Scouting activities</a:t>
            </a:r>
          </a:p>
          <a:p>
            <a:r>
              <a:rPr lang="en-US" sz="3000" dirty="0"/>
              <a:t>Do one fundraiser a year; more time to enjoy Scouting</a:t>
            </a:r>
          </a:p>
          <a:p>
            <a:r>
              <a:rPr lang="en-US" sz="3000" dirty="0"/>
              <a:t>Scouts ...</a:t>
            </a:r>
          </a:p>
          <a:p>
            <a:pPr lvl="1"/>
            <a:r>
              <a:rPr lang="en-US" sz="3000" dirty="0"/>
              <a:t>Earn their own way</a:t>
            </a:r>
          </a:p>
          <a:p>
            <a:pPr lvl="1"/>
            <a:r>
              <a:rPr lang="en-US" sz="3000" dirty="0"/>
              <a:t>Learn life lessons and responsibility</a:t>
            </a:r>
          </a:p>
          <a:p>
            <a:r>
              <a:rPr lang="en-US" sz="3000" dirty="0"/>
              <a:t>All Scouts will enjoy the Unit’s program</a:t>
            </a:r>
          </a:p>
          <a:p>
            <a:r>
              <a:rPr lang="en-US" sz="3000" dirty="0"/>
              <a:t>Consumers are motivated to purchase based on the cause</a:t>
            </a:r>
          </a:p>
          <a:p>
            <a:r>
              <a:rPr lang="en-US" sz="3000" dirty="0"/>
              <a:t>We should ask our Scouts and parents to go out and be confident that our communities WANT to support Scouting. They will IF we ask them to.</a:t>
            </a:r>
          </a:p>
        </p:txBody>
      </p:sp>
    </p:spTree>
    <p:extLst>
      <p:ext uri="{BB962C8B-B14F-4D97-AF65-F5344CB8AC3E}">
        <p14:creationId xmlns:p14="http://schemas.microsoft.com/office/powerpoint/2010/main" val="385095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58959EE-4C7B-F7E6-7C3C-19D6C9116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58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46145" y="296861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Unit Popcorn Kickoff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27E37F5-E889-9F48-CC0D-F2CAB2645BC0}"/>
              </a:ext>
            </a:extLst>
          </p:cNvPr>
          <p:cNvSpPr txBox="1">
            <a:spLocks/>
          </p:cNvSpPr>
          <p:nvPr/>
        </p:nvSpPr>
        <p:spPr>
          <a:xfrm>
            <a:off x="620369" y="1619576"/>
            <a:ext cx="11058872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The single most important thing is… </a:t>
            </a:r>
            <a:r>
              <a:rPr lang="en-US" sz="2600" b="1" i="1" u="sng" dirty="0">
                <a:solidFill>
                  <a:srgbClr val="FF0000"/>
                </a:solidFill>
              </a:rPr>
              <a:t>ENTHUSIASM!</a:t>
            </a:r>
            <a:r>
              <a:rPr lang="en-US" sz="2600" i="1" dirty="0">
                <a:solidFill>
                  <a:srgbClr val="FF0000"/>
                </a:solidFill>
              </a:rPr>
              <a:t>  </a:t>
            </a:r>
            <a:r>
              <a:rPr lang="en-US" sz="2600" dirty="0"/>
              <a:t>Find ‘that’ person!</a:t>
            </a:r>
          </a:p>
          <a:p>
            <a:r>
              <a:rPr lang="en-US" sz="2600" dirty="0"/>
              <a:t>Dress up the room, pop popcorn, and have games for Scouts.</a:t>
            </a:r>
          </a:p>
          <a:p>
            <a:r>
              <a:rPr lang="en-US" sz="2600" dirty="0"/>
              <a:t>Role play a “sale” either at a storefront or at the neighbor’s door.</a:t>
            </a:r>
          </a:p>
          <a:p>
            <a:r>
              <a:rPr lang="en-US" sz="2600" dirty="0"/>
              <a:t>Families should walk out excited, informed, and ready to sell.</a:t>
            </a:r>
          </a:p>
          <a:p>
            <a:r>
              <a:rPr lang="en-US" sz="2600" dirty="0"/>
              <a:t>Train Both Scouts AND Parents (different messages).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Promote the Scout Popcorn Festival on Aug 13 for more training!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31666-1B6E-317F-3F84-D266F1D6AAEE}"/>
              </a:ext>
            </a:extLst>
          </p:cNvPr>
          <p:cNvSpPr txBox="1"/>
          <p:nvPr/>
        </p:nvSpPr>
        <p:spPr>
          <a:xfrm>
            <a:off x="2196764" y="4656129"/>
            <a:ext cx="9995236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account registration part of your kickoff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a location that has access to Wi-fi and ask parents to bring a tablet or smartphone (have extra laptops available if possible)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 parents through the quick steps of registration, and run through the ways to share the personalized fundraising page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883F4-E94B-79B7-4596-0155864F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9" y="4842468"/>
            <a:ext cx="1548534" cy="15485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2810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7071</TotalTime>
  <Words>1140</Words>
  <Application>Microsoft Office PowerPoint</Application>
  <PresentationFormat>Widescreen</PresentationFormat>
  <Paragraphs>164</Paragraphs>
  <Slides>44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Helvetica</vt:lpstr>
      <vt:lpstr>Helvetica Neue Condensed Black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Sallusti</dc:creator>
  <cp:lastModifiedBy>Doug Band</cp:lastModifiedBy>
  <cp:revision>59</cp:revision>
  <dcterms:created xsi:type="dcterms:W3CDTF">2022-03-01T14:01:20Z</dcterms:created>
  <dcterms:modified xsi:type="dcterms:W3CDTF">2022-06-21T13:16:04Z</dcterms:modified>
</cp:coreProperties>
</file>